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20E44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5F73-14A2-49E3-896A-61955A505295}" type="datetimeFigureOut">
              <a:rPr lang="ru-RU" smtClean="0"/>
              <a:pPr/>
              <a:t>27.07.2012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523-8F74-4F35-94DC-795A647B03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5F73-14A2-49E3-896A-61955A505295}" type="datetimeFigureOut">
              <a:rPr lang="ru-RU" smtClean="0"/>
              <a:pPr/>
              <a:t>27.07.2012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523-8F74-4F35-94DC-795A647B03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5F73-14A2-49E3-896A-61955A505295}" type="datetimeFigureOut">
              <a:rPr lang="ru-RU" smtClean="0"/>
              <a:pPr/>
              <a:t>27.07.2012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523-8F74-4F35-94DC-795A647B03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5F73-14A2-49E3-896A-61955A505295}" type="datetimeFigureOut">
              <a:rPr lang="ru-RU" smtClean="0"/>
              <a:pPr/>
              <a:t>27.07.2012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523-8F74-4F35-94DC-795A647B03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5F73-14A2-49E3-896A-61955A505295}" type="datetimeFigureOut">
              <a:rPr lang="ru-RU" smtClean="0"/>
              <a:pPr/>
              <a:t>27.07.2012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523-8F74-4F35-94DC-795A647B03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5F73-14A2-49E3-896A-61955A505295}" type="datetimeFigureOut">
              <a:rPr lang="ru-RU" smtClean="0"/>
              <a:pPr/>
              <a:t>27.07.2012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523-8F74-4F35-94DC-795A647B03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5F73-14A2-49E3-896A-61955A505295}" type="datetimeFigureOut">
              <a:rPr lang="ru-RU" smtClean="0"/>
              <a:pPr/>
              <a:t>27.07.2012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523-8F74-4F35-94DC-795A647B03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5F73-14A2-49E3-896A-61955A505295}" type="datetimeFigureOut">
              <a:rPr lang="ru-RU" smtClean="0"/>
              <a:pPr/>
              <a:t>27.07.2012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523-8F74-4F35-94DC-795A647B03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5F73-14A2-49E3-896A-61955A505295}" type="datetimeFigureOut">
              <a:rPr lang="ru-RU" smtClean="0"/>
              <a:pPr/>
              <a:t>27.07.2012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523-8F74-4F35-94DC-795A647B03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5F73-14A2-49E3-896A-61955A505295}" type="datetimeFigureOut">
              <a:rPr lang="ru-RU" smtClean="0"/>
              <a:pPr/>
              <a:t>27.07.2012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523-8F74-4F35-94DC-795A647B03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5F73-14A2-49E3-896A-61955A505295}" type="datetimeFigureOut">
              <a:rPr lang="ru-RU" smtClean="0"/>
              <a:pPr/>
              <a:t>27.07.2012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D9523-8F74-4F35-94DC-795A647B03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A5F73-14A2-49E3-896A-61955A505295}" type="datetimeFigureOut">
              <a:rPr lang="ru-RU" smtClean="0"/>
              <a:pPr/>
              <a:t>27.07.2012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D9523-8F74-4F35-94DC-795A647B03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21177440">
            <a:off x="1800212" y="633077"/>
            <a:ext cx="7266675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>
            <a:prstTxWarp prst="textFadeRight">
              <a:avLst/>
            </a:prstTxWarp>
          </a:bodyPr>
          <a:lstStyle/>
          <a:p>
            <a:pPr algn="ctr"/>
            <a:r>
              <a:rPr lang="bg-BG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ook Antiqua" pitchFamily="18" charset="0"/>
              </a:rPr>
              <a:t>БЕЗОПАСНО ПЪТЕШЕСТВИЕ В ИНТЕРНЕТ</a:t>
            </a:r>
          </a:p>
        </p:txBody>
      </p:sp>
      <p:pic>
        <p:nvPicPr>
          <p:cNvPr id="8" name="Picture 7" descr="http://www.you-tale.ie/images/ComputerMouseGif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3626" y="3429000"/>
            <a:ext cx="1413757" cy="215663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6006703" cy="50475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bg-BG" sz="2400" b="1" u="sng" dirty="0">
                <a:latin typeface="Book Antiqua" pitchFamily="18" charset="0"/>
              </a:rPr>
              <a:t>Правило 1</a:t>
            </a:r>
          </a:p>
          <a:p>
            <a:pPr algn="ctr"/>
            <a:r>
              <a:rPr lang="ru-RU" sz="2000" b="1" dirty="0">
                <a:solidFill>
                  <a:srgbClr val="FF0000"/>
                </a:solidFill>
                <a:latin typeface="Book Antiqua" pitchFamily="18" charset="0"/>
              </a:rPr>
              <a:t>Не споделяй лична информация за себе си или семейството си докато си онлайн, </a:t>
            </a:r>
            <a:r>
              <a:rPr lang="ru-RU" sz="2000" b="1" dirty="0" smtClean="0">
                <a:solidFill>
                  <a:srgbClr val="FF0000"/>
                </a:solidFill>
                <a:latin typeface="Book Antiqua" pitchFamily="18" charset="0"/>
              </a:rPr>
              <a:t>без разрешението </a:t>
            </a:r>
            <a:r>
              <a:rPr lang="ru-RU" sz="2000" b="1" dirty="0">
                <a:solidFill>
                  <a:srgbClr val="FF0000"/>
                </a:solidFill>
                <a:latin typeface="Book Antiqua" pitchFamily="18" charset="0"/>
              </a:rPr>
              <a:t>на мама или татко. Това включва</a:t>
            </a:r>
            <a:r>
              <a:rPr lang="ru-RU" sz="2000" b="1" dirty="0" smtClean="0">
                <a:solidFill>
                  <a:srgbClr val="FF0000"/>
                </a:solidFill>
                <a:latin typeface="Book Antiqua" pitchFamily="18" charset="0"/>
              </a:rPr>
              <a:t>:</a:t>
            </a:r>
          </a:p>
          <a:p>
            <a:endParaRPr lang="ru-RU" sz="2000" b="1" dirty="0">
              <a:solidFill>
                <a:srgbClr val="FF0000"/>
              </a:solidFill>
              <a:latin typeface="Book Antiqua" pitchFamily="18" charset="0"/>
            </a:endParaRPr>
          </a:p>
          <a:p>
            <a:r>
              <a:rPr lang="ru-RU" b="1" dirty="0">
                <a:latin typeface="Book Antiqua" pitchFamily="18" charset="0"/>
              </a:rPr>
              <a:t>1. Своето истинско име, прякор или псевдоним, а също и на тези на своите приятели </a:t>
            </a:r>
            <a:r>
              <a:rPr lang="ru-RU" b="1" dirty="0" smtClean="0">
                <a:latin typeface="Book Antiqua" pitchFamily="18" charset="0"/>
              </a:rPr>
              <a:t>или </a:t>
            </a:r>
            <a:r>
              <a:rPr lang="bg-BG" b="1" dirty="0" smtClean="0">
                <a:latin typeface="Book Antiqua" pitchFamily="18" charset="0"/>
              </a:rPr>
              <a:t>членовете </a:t>
            </a:r>
            <a:r>
              <a:rPr lang="bg-BG" b="1" dirty="0">
                <a:latin typeface="Book Antiqua" pitchFamily="18" charset="0"/>
              </a:rPr>
              <a:t>на твоето семейство.</a:t>
            </a:r>
          </a:p>
          <a:p>
            <a:r>
              <a:rPr lang="ru-RU" b="1" dirty="0">
                <a:latin typeface="Book Antiqua" pitchFamily="18" charset="0"/>
              </a:rPr>
              <a:t>2. Истинският адрес на семейството </a:t>
            </a:r>
            <a:r>
              <a:rPr lang="ru-RU" b="1" dirty="0" smtClean="0">
                <a:latin typeface="Book Antiqua" pitchFamily="18" charset="0"/>
              </a:rPr>
              <a:t>ти, </a:t>
            </a:r>
            <a:r>
              <a:rPr lang="ru-RU" b="1" dirty="0">
                <a:latin typeface="Book Antiqua" pitchFamily="18" charset="0"/>
              </a:rPr>
              <a:t>телефон.</a:t>
            </a:r>
          </a:p>
          <a:p>
            <a:r>
              <a:rPr lang="ru-RU" b="1" dirty="0">
                <a:latin typeface="Book Antiqua" pitchFamily="18" charset="0"/>
              </a:rPr>
              <a:t>3. Района, в който </a:t>
            </a:r>
            <a:r>
              <a:rPr lang="ru-RU" b="1" dirty="0" smtClean="0">
                <a:latin typeface="Book Antiqua" pitchFamily="18" charset="0"/>
              </a:rPr>
              <a:t>живееш и училището.</a:t>
            </a:r>
            <a:endParaRPr lang="ru-RU" b="1" dirty="0">
              <a:latin typeface="Book Antiqua" pitchFamily="18" charset="0"/>
            </a:endParaRPr>
          </a:p>
          <a:p>
            <a:r>
              <a:rPr lang="ru-RU" b="1" dirty="0">
                <a:latin typeface="Book Antiqua" pitchFamily="18" charset="0"/>
              </a:rPr>
              <a:t>4. </a:t>
            </a:r>
            <a:r>
              <a:rPr lang="ru-RU" b="1" dirty="0" smtClean="0">
                <a:latin typeface="Book Antiqua" pitchFamily="18" charset="0"/>
              </a:rPr>
              <a:t>Лични </a:t>
            </a:r>
            <a:r>
              <a:rPr lang="ru-RU" b="1" dirty="0">
                <a:latin typeface="Book Antiqua" pitchFamily="18" charset="0"/>
              </a:rPr>
              <a:t>снимки и фотографии.</a:t>
            </a:r>
          </a:p>
          <a:p>
            <a:r>
              <a:rPr lang="ru-RU" b="1" dirty="0">
                <a:latin typeface="Book Antiqua" pitchFamily="18" charset="0"/>
              </a:rPr>
              <a:t>5. Имената (паролите) ти за включване в системи, пароли за достъп и пр.</a:t>
            </a:r>
          </a:p>
          <a:p>
            <a:r>
              <a:rPr lang="ru-RU" b="1" dirty="0">
                <a:latin typeface="Book Antiqua" pitchFamily="18" charset="0"/>
              </a:rPr>
              <a:t>6. Информация за кредитни карти и всякаква друга банкова </a:t>
            </a:r>
            <a:r>
              <a:rPr lang="ru-RU" b="1" dirty="0" smtClean="0">
                <a:latin typeface="Book Antiqua" pitchFamily="18" charset="0"/>
              </a:rPr>
              <a:t>информация.</a:t>
            </a:r>
            <a:endParaRPr lang="ru-RU" b="1" dirty="0">
              <a:latin typeface="Book Antiqua" pitchFamily="18" charset="0"/>
            </a:endParaRPr>
          </a:p>
          <a:p>
            <a:r>
              <a:rPr lang="ru-RU" b="1" dirty="0">
                <a:latin typeface="Book Antiqua" pitchFamily="18" charset="0"/>
              </a:rPr>
              <a:t>7. Номера на социални и здравни осигуровки.</a:t>
            </a:r>
            <a:endParaRPr lang="bg-BG" b="1" dirty="0">
              <a:latin typeface="Book Antiqua" pitchFamily="18" charset="0"/>
            </a:endParaRPr>
          </a:p>
        </p:txBody>
      </p:sp>
      <p:pic>
        <p:nvPicPr>
          <p:cNvPr id="3" name="Picture 4" descr="computerhelp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26811" y="1772816"/>
            <a:ext cx="3085497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881" y="476672"/>
            <a:ext cx="7200800" cy="45243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bg-BG" sz="2400" b="1" u="sng" dirty="0">
                <a:latin typeface="Book Antiqua" pitchFamily="18" charset="0"/>
              </a:rPr>
              <a:t>Правило 2</a:t>
            </a:r>
          </a:p>
          <a:p>
            <a:pPr algn="ctr"/>
            <a:r>
              <a:rPr lang="en-US" sz="2400" i="1" dirty="0" smtClean="0"/>
              <a:t>   </a:t>
            </a:r>
            <a:r>
              <a:rPr lang="ru-RU" sz="2400" b="1" dirty="0" smtClean="0">
                <a:solidFill>
                  <a:srgbClr val="FF0000"/>
                </a:solidFill>
                <a:latin typeface="Book Antiqua" pitchFamily="18" charset="0"/>
              </a:rPr>
              <a:t>Внимавай </a:t>
            </a:r>
            <a:r>
              <a:rPr lang="ru-RU" sz="2400" b="1" dirty="0">
                <a:solidFill>
                  <a:srgbClr val="FF0000"/>
                </a:solidFill>
                <a:latin typeface="Book Antiqua" pitchFamily="18" charset="0"/>
              </a:rPr>
              <a:t>какво казваш на хората докато си в чат и въобще онлайн</a:t>
            </a:r>
            <a:r>
              <a:rPr lang="ru-RU" sz="2400" b="1" dirty="0" smtClean="0">
                <a:solidFill>
                  <a:srgbClr val="FF0000"/>
                </a:solidFill>
                <a:latin typeface="Book Antiqua" pitchFamily="18" charset="0"/>
              </a:rPr>
              <a:t>.</a:t>
            </a:r>
          </a:p>
          <a:p>
            <a:pPr algn="ctr"/>
            <a:endParaRPr lang="ru-RU" sz="2400" b="1" dirty="0">
              <a:solidFill>
                <a:srgbClr val="FF0000"/>
              </a:solidFill>
              <a:latin typeface="Book Antiqua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   </a:t>
            </a:r>
            <a:r>
              <a:rPr lang="ru-RU" sz="2400" dirty="0" smtClean="0"/>
              <a:t>Интернет </a:t>
            </a:r>
            <a:r>
              <a:rPr lang="ru-RU" sz="2400" dirty="0"/>
              <a:t>позволява на всеки да се превърне във всеки друг. </a:t>
            </a:r>
            <a:r>
              <a:rPr lang="en-US" sz="2400" dirty="0" smtClean="0"/>
              <a:t>    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Твърде </a:t>
            </a:r>
            <a:r>
              <a:rPr lang="ru-RU" sz="2400" dirty="0"/>
              <a:t>възможно е </a:t>
            </a:r>
            <a:r>
              <a:rPr lang="ru-RU" sz="2400" dirty="0" smtClean="0"/>
              <a:t>хората,</a:t>
            </a:r>
            <a:r>
              <a:rPr lang="en-US" sz="2400" dirty="0" smtClean="0"/>
              <a:t> </a:t>
            </a:r>
            <a:r>
              <a:rPr lang="ru-RU" sz="2400" dirty="0" smtClean="0"/>
              <a:t>които </a:t>
            </a:r>
            <a:r>
              <a:rPr lang="ru-RU" sz="2400" dirty="0"/>
              <a:t>разговарят с вас в чат или ви изпращат електронна поща, да не са тези, за които </a:t>
            </a:r>
            <a:r>
              <a:rPr lang="ru-RU" sz="2400" dirty="0" smtClean="0"/>
              <a:t>се</a:t>
            </a:r>
            <a:r>
              <a:rPr lang="en-US" sz="2400" dirty="0" smtClean="0"/>
              <a:t> </a:t>
            </a:r>
            <a:r>
              <a:rPr lang="bg-BG" sz="2400" dirty="0" smtClean="0"/>
              <a:t>представят</a:t>
            </a:r>
            <a:r>
              <a:rPr lang="bg-BG" sz="2400" dirty="0"/>
              <a:t>.</a:t>
            </a:r>
          </a:p>
          <a:p>
            <a:r>
              <a:rPr lang="en-US" sz="2400" b="1" u="sng" dirty="0" smtClean="0">
                <a:solidFill>
                  <a:srgbClr val="FF0000"/>
                </a:solidFill>
                <a:latin typeface="Book Antiqua" pitchFamily="18" charset="0"/>
              </a:rPr>
              <a:t>   </a:t>
            </a:r>
            <a:r>
              <a:rPr lang="ru-RU" sz="2400" b="1" u="sng" dirty="0" smtClean="0">
                <a:solidFill>
                  <a:srgbClr val="FF0000"/>
                </a:solidFill>
                <a:latin typeface="Book Antiqua" pitchFamily="18" charset="0"/>
              </a:rPr>
              <a:t>Например</a:t>
            </a:r>
            <a:r>
              <a:rPr lang="ru-RU" sz="2400" b="1" u="sng" dirty="0">
                <a:solidFill>
                  <a:srgbClr val="FF0000"/>
                </a:solidFill>
                <a:latin typeface="Book Antiqua" pitchFamily="18" charset="0"/>
              </a:rPr>
              <a:t>: </a:t>
            </a:r>
            <a:r>
              <a:rPr lang="ru-RU" sz="2400" dirty="0"/>
              <a:t>възрастни могат да се представят за деца, или обратното; мъже за жени и </a:t>
            </a:r>
            <a:r>
              <a:rPr lang="ru-RU" sz="2400" dirty="0" smtClean="0"/>
              <a:t>пр. </a:t>
            </a:r>
            <a:r>
              <a:rPr lang="bg-BG" sz="2400" dirty="0" smtClean="0"/>
              <a:t>Най-изобретателни </a:t>
            </a:r>
            <a:r>
              <a:rPr lang="bg-BG" sz="2400" dirty="0"/>
              <a:t>са престъпниците.</a:t>
            </a:r>
            <a:endParaRPr lang="bg-BG" sz="2000" dirty="0"/>
          </a:p>
        </p:txBody>
      </p:sp>
      <p:pic>
        <p:nvPicPr>
          <p:cNvPr id="3" name="Картина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550697"/>
            <a:ext cx="1404301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 descr="ANIM_2_WRIT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01074" y="4510266"/>
            <a:ext cx="2238194" cy="1799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99220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937" y="1124744"/>
            <a:ext cx="4681103" cy="353943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g-BG" sz="3200" b="1" u="sng" dirty="0">
                <a:latin typeface="Book Antiqua" pitchFamily="18" charset="0"/>
              </a:rPr>
              <a:t>Правило </a:t>
            </a:r>
            <a:r>
              <a:rPr lang="bg-BG" sz="3200" b="1" u="sng" dirty="0" smtClean="0">
                <a:latin typeface="Book Antiqua" pitchFamily="18" charset="0"/>
              </a:rPr>
              <a:t>3</a:t>
            </a:r>
          </a:p>
          <a:p>
            <a:pPr algn="ctr"/>
            <a:endParaRPr lang="bg-BG" sz="3200" b="1" u="sng" dirty="0">
              <a:latin typeface="Book Antiqua" pitchFamily="18" charset="0"/>
            </a:endParaRP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Book Antiqua" pitchFamily="18" charset="0"/>
              </a:rPr>
              <a:t>Участвай само в дейности в Интернет, които са ти разрешени от родителите.</a:t>
            </a:r>
            <a:endParaRPr lang="bg-BG" sz="32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pic>
        <p:nvPicPr>
          <p:cNvPr id="1026" name="Picture 2" descr="C:\Users\Iskra\Desktop\barbapap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67315" y="1268760"/>
            <a:ext cx="3710427" cy="41371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359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2420888"/>
            <a:ext cx="6624736" cy="255454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p3d extrusionH="57150">
              <a:bevelT w="38100" h="38100" prst="angle"/>
            </a:sp3d>
          </a:bodyPr>
          <a:lstStyle/>
          <a:p>
            <a:pPr algn="ctr"/>
            <a:r>
              <a:rPr lang="bg-BG" sz="3200" b="1" u="sng" dirty="0">
                <a:latin typeface="Book Antiqua" pitchFamily="18" charset="0"/>
              </a:rPr>
              <a:t>Правило </a:t>
            </a:r>
            <a:r>
              <a:rPr lang="bg-BG" sz="3200" b="1" u="sng" dirty="0" smtClean="0">
                <a:latin typeface="Book Antiqua" pitchFamily="18" charset="0"/>
              </a:rPr>
              <a:t>4</a:t>
            </a:r>
          </a:p>
          <a:p>
            <a:pPr algn="ctr"/>
            <a:endParaRPr lang="bg-BG" sz="3200" b="1" u="sng" dirty="0">
              <a:latin typeface="Book Antiqua" pitchFamily="18" charset="0"/>
            </a:endParaRP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Book Antiqua" pitchFamily="18" charset="0"/>
              </a:rPr>
              <a:t>Никога не се срещай със свои Интернет приятели без съгласието на мама и татко</a:t>
            </a:r>
            <a:r>
              <a:rPr lang="ru-RU" sz="3200" b="1" i="1" dirty="0">
                <a:solidFill>
                  <a:srgbClr val="FF0000"/>
                </a:solidFill>
                <a:latin typeface="Book Antiqua" pitchFamily="18" charset="0"/>
              </a:rPr>
              <a:t>.</a:t>
            </a:r>
            <a:endParaRPr lang="bg-BG" sz="32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pic>
        <p:nvPicPr>
          <p:cNvPr id="3" name="Picture 7" descr="BoyReadingAn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1632" y="404663"/>
            <a:ext cx="1524063" cy="1700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0" descr="ladytalki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83606"/>
            <a:ext cx="1512168" cy="1716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Картина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39044"/>
            <a:ext cx="1296144" cy="192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0023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5" y="1628800"/>
            <a:ext cx="8352929" cy="39703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bg-BG" sz="2800" b="1" u="sng" dirty="0">
                <a:latin typeface="Book Antiqua" pitchFamily="18" charset="0"/>
              </a:rPr>
              <a:t>Правило 5</a:t>
            </a:r>
          </a:p>
          <a:p>
            <a:pPr algn="ctr"/>
            <a:r>
              <a:rPr lang="en-US" sz="2800" i="1" dirty="0" smtClean="0"/>
              <a:t>   </a:t>
            </a:r>
            <a:r>
              <a:rPr lang="ru-RU" sz="2800" b="1" dirty="0" smtClean="0">
                <a:solidFill>
                  <a:srgbClr val="FF0000"/>
                </a:solidFill>
                <a:latin typeface="Book Antiqua" pitchFamily="18" charset="0"/>
              </a:rPr>
              <a:t>Внимавай</a:t>
            </a:r>
            <a:r>
              <a:rPr lang="ru-RU" sz="2800" b="1" dirty="0">
                <a:solidFill>
                  <a:srgbClr val="FF0000"/>
                </a:solidFill>
                <a:latin typeface="Book Antiqua" pitchFamily="18" charset="0"/>
              </a:rPr>
              <a:t>, когато изпращаш лична информация за себе си или близките си </a:t>
            </a:r>
            <a:r>
              <a:rPr lang="ru-RU" sz="2800" b="1" dirty="0" smtClean="0">
                <a:solidFill>
                  <a:srgbClr val="FF0000"/>
                </a:solidFill>
                <a:latin typeface="Book Antiqua" pitchFamily="18" charset="0"/>
              </a:rPr>
              <a:t>по</a:t>
            </a:r>
            <a:r>
              <a:rPr lang="en-US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bg-BG" sz="2800" b="1" dirty="0" smtClean="0">
                <a:solidFill>
                  <a:srgbClr val="FF0000"/>
                </a:solidFill>
                <a:latin typeface="Book Antiqua" pitchFamily="18" charset="0"/>
              </a:rPr>
              <a:t>електронната </a:t>
            </a:r>
            <a:r>
              <a:rPr lang="bg-BG" sz="2800" b="1" dirty="0">
                <a:solidFill>
                  <a:srgbClr val="FF0000"/>
                </a:solidFill>
                <a:latin typeface="Book Antiqua" pitchFamily="18" charset="0"/>
              </a:rPr>
              <a:t>поща</a:t>
            </a:r>
            <a:r>
              <a:rPr lang="bg-BG" sz="2800" b="1" dirty="0" smtClean="0">
                <a:solidFill>
                  <a:srgbClr val="FF0000"/>
                </a:solidFill>
                <a:latin typeface="Book Antiqua" pitchFamily="18" charset="0"/>
              </a:rPr>
              <a:t>.</a:t>
            </a:r>
          </a:p>
          <a:p>
            <a:pPr algn="ctr"/>
            <a:endParaRPr lang="bg-BG" sz="2800" b="1" dirty="0">
              <a:solidFill>
                <a:srgbClr val="FF0000"/>
              </a:solidFill>
              <a:latin typeface="Book Antiqua" pitchFamily="18" charset="0"/>
            </a:endParaRPr>
          </a:p>
          <a:p>
            <a:r>
              <a:rPr lang="en-US" sz="2800" dirty="0" smtClean="0"/>
              <a:t>   </a:t>
            </a:r>
            <a:r>
              <a:rPr lang="ru-RU" sz="2800" dirty="0" smtClean="0">
                <a:latin typeface="Book Antiqua" pitchFamily="18" charset="0"/>
              </a:rPr>
              <a:t>Никога </a:t>
            </a:r>
            <a:r>
              <a:rPr lang="ru-RU" sz="2800" dirty="0">
                <a:latin typeface="Book Antiqua" pitchFamily="18" charset="0"/>
              </a:rPr>
              <a:t>не изпращай по </a:t>
            </a:r>
            <a:r>
              <a:rPr lang="ru-RU" sz="2800" dirty="0">
                <a:solidFill>
                  <a:srgbClr val="FF0000"/>
                </a:solidFill>
                <a:latin typeface="Book Antiqua" pitchFamily="18" charset="0"/>
              </a:rPr>
              <a:t>е-mail </a:t>
            </a:r>
            <a:r>
              <a:rPr lang="ru-RU" sz="2800" dirty="0">
                <a:latin typeface="Book Antiqua" pitchFamily="18" charset="0"/>
              </a:rPr>
              <a:t>поверителна информация. Имай пред вид, че информацията</a:t>
            </a:r>
          </a:p>
          <a:p>
            <a:r>
              <a:rPr lang="ru-RU" sz="2800" dirty="0">
                <a:latin typeface="Book Antiqua" pitchFamily="18" charset="0"/>
              </a:rPr>
              <a:t>по електронната поща може да бъде прочетена от </a:t>
            </a:r>
            <a:r>
              <a:rPr lang="ru-RU" sz="2800" dirty="0" smtClean="0">
                <a:latin typeface="Book Antiqua" pitchFamily="18" charset="0"/>
              </a:rPr>
              <a:t>всеки</a:t>
            </a:r>
            <a:r>
              <a:rPr lang="ru-RU" sz="2800" dirty="0">
                <a:latin typeface="Book Antiqua" pitchFamily="18" charset="0"/>
              </a:rPr>
              <a:t>.</a:t>
            </a:r>
            <a:r>
              <a:rPr lang="ru-RU" sz="2800" dirty="0" smtClean="0">
                <a:latin typeface="Book Antiqua" pitchFamily="18" charset="0"/>
              </a:rPr>
              <a:t> </a:t>
            </a:r>
            <a:endParaRPr lang="bg-BG" sz="2800" dirty="0">
              <a:latin typeface="Book Antiqua" pitchFamily="18" charset="0"/>
            </a:endParaRPr>
          </a:p>
        </p:txBody>
      </p:sp>
      <p:pic>
        <p:nvPicPr>
          <p:cNvPr id="3" name="Picture 21" descr="email4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2928" y="548481"/>
            <a:ext cx="6200866" cy="936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4940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764704"/>
            <a:ext cx="8136904" cy="40318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bg-BG" sz="3200" b="1" u="sng" dirty="0">
                <a:latin typeface="Book Antiqua" pitchFamily="18" charset="0"/>
              </a:rPr>
              <a:t>Правило </a:t>
            </a:r>
            <a:r>
              <a:rPr lang="bg-BG" sz="3200" b="1" u="sng" dirty="0" smtClean="0">
                <a:latin typeface="Book Antiqua" pitchFamily="18" charset="0"/>
              </a:rPr>
              <a:t>6</a:t>
            </a:r>
          </a:p>
          <a:p>
            <a:pPr algn="ctr"/>
            <a:endParaRPr lang="bg-BG" sz="3200" b="1" u="sng" dirty="0">
              <a:latin typeface="Book Antiqua" pitchFamily="18" charset="0"/>
            </a:endParaRP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Book Antiqua" pitchFamily="18" charset="0"/>
              </a:rPr>
              <a:t>Прави разлика между реклама и развлечение</a:t>
            </a:r>
            <a:r>
              <a:rPr lang="ru-RU" sz="3200" i="1" dirty="0">
                <a:solidFill>
                  <a:srgbClr val="FF0000"/>
                </a:solidFill>
              </a:rPr>
              <a:t>.</a:t>
            </a:r>
          </a:p>
          <a:p>
            <a:r>
              <a:rPr lang="ru-RU" sz="3200" i="1" u="sng" dirty="0">
                <a:solidFill>
                  <a:srgbClr val="FF0000"/>
                </a:solidFill>
              </a:rPr>
              <a:t>Например: </a:t>
            </a:r>
            <a:r>
              <a:rPr lang="ru-RU" sz="3200" dirty="0"/>
              <a:t>рекламиращите често използват известни анимационни герои, когато събират</a:t>
            </a:r>
          </a:p>
          <a:p>
            <a:r>
              <a:rPr lang="ru-RU" sz="3200" dirty="0"/>
              <a:t>данни за проучвания на потребителския интерес и друга пазарна информация.</a:t>
            </a:r>
            <a:endParaRPr lang="bg-BG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4644008" y="6202515"/>
            <a:ext cx="2653290" cy="4001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bg-BG" sz="20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Book Antiqua" pitchFamily="18" charset="0"/>
              </a:rPr>
              <a:t>Садие    Федаил</a:t>
            </a:r>
            <a:endParaRPr lang="bg-BG" sz="2000" b="1" cap="all" dirty="0">
              <a:ln w="0"/>
              <a:solidFill>
                <a:schemeClr val="tx2"/>
              </a:solidFill>
              <a:effectLst>
                <a:reflection blurRad="12700" stA="50000" endPos="50000" dist="5000" dir="5400000" sy="-100000" rotWithShape="0"/>
              </a:effectLst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050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310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Тема Office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natasha23</dc:creator>
  <cp:lastModifiedBy>doktora</cp:lastModifiedBy>
  <cp:revision>21</cp:revision>
  <dcterms:created xsi:type="dcterms:W3CDTF">2010-12-10T21:55:18Z</dcterms:created>
  <dcterms:modified xsi:type="dcterms:W3CDTF">2012-07-27T05:12:59Z</dcterms:modified>
</cp:coreProperties>
</file>